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8" r:id="rId6"/>
    <p:sldId id="265" r:id="rId7"/>
    <p:sldId id="266" r:id="rId8"/>
    <p:sldId id="267" r:id="rId9"/>
    <p:sldId id="270" r:id="rId10"/>
    <p:sldId id="269" r:id="rId11"/>
    <p:sldId id="272" r:id="rId12"/>
    <p:sldId id="263" r:id="rId13"/>
    <p:sldId id="264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94660"/>
  </p:normalViewPr>
  <p:slideViewPr>
    <p:cSldViewPr snapToGrid="0">
      <p:cViewPr varScale="1">
        <p:scale>
          <a:sx n="67" d="100"/>
          <a:sy n="67" d="100"/>
        </p:scale>
        <p:origin x="5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27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1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23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8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5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9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9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3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6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3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2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Immagine che contiene volante, oggetto da esterni, ingranaggio&#10;&#10;Descrizione generata automaticamente">
            <a:extLst>
              <a:ext uri="{FF2B5EF4-FFF2-40B4-BE49-F238E27FC236}">
                <a16:creationId xmlns:a16="http://schemas.microsoft.com/office/drawing/2014/main" id="{DBA5C15F-CDA8-4DC6-A26F-13825112BE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FB2FF5-C2FA-4FCF-95AC-CBF89662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Software engineering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9D82CA-6171-44EC-9D7E-62EA8A374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3924581"/>
            <a:ext cx="7809372" cy="2906829"/>
          </a:xfrm>
        </p:spPr>
        <p:txBody>
          <a:bodyPr>
            <a:normAutofit fontScale="77500" lnSpcReduction="20000"/>
          </a:bodyPr>
          <a:lstStyle/>
          <a:p>
            <a:r>
              <a:rPr lang="it-IT" sz="4600" dirty="0">
                <a:solidFill>
                  <a:schemeClr val="bg1"/>
                </a:solidFill>
              </a:rPr>
              <a:t>Gruppo 8 – </a:t>
            </a:r>
            <a:r>
              <a:rPr lang="it-IT" sz="4600" dirty="0" err="1">
                <a:solidFill>
                  <a:schemeClr val="bg1"/>
                </a:solidFill>
              </a:rPr>
              <a:t>Complex</a:t>
            </a:r>
            <a:r>
              <a:rPr lang="it-IT" sz="4600" dirty="0">
                <a:solidFill>
                  <a:schemeClr val="bg1"/>
                </a:solidFill>
              </a:rPr>
              <a:t> </a:t>
            </a:r>
            <a:r>
              <a:rPr lang="it-IT" sz="4600" dirty="0" err="1">
                <a:solidFill>
                  <a:schemeClr val="bg1"/>
                </a:solidFill>
              </a:rPr>
              <a:t>Calculator</a:t>
            </a:r>
            <a:endParaRPr lang="it-IT" sz="4600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b="1" dirty="0">
                <a:solidFill>
                  <a:schemeClr val="bg1"/>
                </a:solidFill>
              </a:rPr>
              <a:t>Alberto Provenza 0612704956</a:t>
            </a:r>
          </a:p>
          <a:p>
            <a:r>
              <a:rPr lang="it-IT" b="1" dirty="0">
                <a:solidFill>
                  <a:schemeClr val="bg1"/>
                </a:solidFill>
              </a:rPr>
              <a:t>Alessandro Rastelli 0622701791</a:t>
            </a:r>
          </a:p>
          <a:p>
            <a:r>
              <a:rPr lang="it-IT" b="1" dirty="0">
                <a:solidFill>
                  <a:schemeClr val="bg1"/>
                </a:solidFill>
              </a:rPr>
              <a:t>Eugenio Pezzulo 0622701843</a:t>
            </a:r>
          </a:p>
          <a:p>
            <a:r>
              <a:rPr lang="it-IT" b="1" dirty="0">
                <a:solidFill>
                  <a:schemeClr val="bg1"/>
                </a:solidFill>
              </a:rPr>
              <a:t>Paola Passaro 0622701599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5FDDA13-00A5-4725-9223-073F5353AA6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17170" y="5331235"/>
            <a:ext cx="1340485" cy="1340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3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EE5ED8D6-1E97-4C04-8927-CB5FC2BD7403}"/>
              </a:ext>
            </a:extLst>
          </p:cNvPr>
          <p:cNvSpPr/>
          <p:nvPr/>
        </p:nvSpPr>
        <p:spPr>
          <a:xfrm>
            <a:off x="188206" y="238539"/>
            <a:ext cx="2674264" cy="7951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5F4D8E0-BA02-42C2-B695-AACD35CB9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06" y="0"/>
            <a:ext cx="10515600" cy="1325563"/>
          </a:xfrm>
        </p:spPr>
        <p:txBody>
          <a:bodyPr>
            <a:normAutofit/>
          </a:bodyPr>
          <a:lstStyle/>
          <a:p>
            <a:r>
              <a:rPr lang="it-IT" dirty="0" err="1"/>
              <a:t>retrospective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FCA46EE-BD82-47FB-9A7C-D1DB85D16D2F}"/>
              </a:ext>
            </a:extLst>
          </p:cNvPr>
          <p:cNvSpPr txBox="1"/>
          <p:nvPr/>
        </p:nvSpPr>
        <p:spPr>
          <a:xfrm>
            <a:off x="4732779" y="5050234"/>
            <a:ext cx="35634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Fare molte </a:t>
            </a:r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</a:t>
            </a:r>
            <a:endParaRPr lang="it-IT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Refactoring</a:t>
            </a:r>
            <a:endParaRPr lang="it-IT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Prestare attenzione nella review dei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Continuare le riunioni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Commentare codice</a:t>
            </a:r>
          </a:p>
        </p:txBody>
      </p:sp>
    </p:spTree>
    <p:extLst>
      <p:ext uri="{BB962C8B-B14F-4D97-AF65-F5344CB8AC3E}">
        <p14:creationId xmlns:p14="http://schemas.microsoft.com/office/powerpoint/2010/main" val="397960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013F7-6587-4F18-A498-CE89CD1E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3rd Sprint Release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7D5551-4D80-4A0E-9992-9008A66D2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023" y="1882486"/>
            <a:ext cx="10506777" cy="2260890"/>
          </a:xfrm>
        </p:spPr>
        <p:txBody>
          <a:bodyPr>
            <a:normAutofit/>
          </a:bodyPr>
          <a:lstStyle/>
          <a:p>
            <a:r>
              <a:rPr lang="it-IT" sz="3200" b="1" dirty="0"/>
              <a:t>Il terzo sprint goal è stato soddisfatto</a:t>
            </a:r>
            <a:r>
              <a:rPr lang="it-IT" sz="3200" dirty="0"/>
              <a:t>: «Implementazione delle funzionalità per permette l'inserimento, la modifica, la cancellazione, il salvataggio su file, la lettura da file e l'utilizzo di operazioni custom dell'utente. Implementazione delle funzionalità che permettono all'utente di salvare lo stato corrente delle variabili e di ripristinarlo in un secondo </a:t>
            </a:r>
            <a:r>
              <a:rPr lang="it-IT" sz="3200"/>
              <a:t>momento»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87493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3F41D-02AB-4863-A77F-8B9D3064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Completamento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C440B0-2DCD-4E4F-88A9-84072F949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5548"/>
            <a:ext cx="10515600" cy="2547495"/>
          </a:xfrm>
        </p:spPr>
        <p:txBody>
          <a:bodyPr>
            <a:normAutofit/>
          </a:bodyPr>
          <a:lstStyle/>
          <a:p>
            <a:r>
              <a:rPr lang="it-IT" sz="3200" b="1" dirty="0"/>
              <a:t>Gli obiettivi delle sprint sono stati rispettati, mantenendo una velocità compresa tra i 26 ed i 30 story points.</a:t>
            </a:r>
          </a:p>
          <a:p>
            <a:r>
              <a:rPr lang="it-IT" sz="3200" b="1" dirty="0"/>
              <a:t>Sono state implementate con successo e testate le </a:t>
            </a:r>
            <a:r>
              <a:rPr lang="it-IT" sz="3200" b="1" dirty="0" err="1"/>
              <a:t>epics</a:t>
            </a:r>
            <a:r>
              <a:rPr lang="it-IT" sz="3200" b="1" dirty="0"/>
              <a:t>: 1, 2, 3, 4, 5</a:t>
            </a:r>
          </a:p>
          <a:p>
            <a:endParaRPr lang="it-IT" sz="3200" b="1" dirty="0"/>
          </a:p>
        </p:txBody>
      </p:sp>
    </p:spTree>
    <p:extLst>
      <p:ext uri="{BB962C8B-B14F-4D97-AF65-F5344CB8AC3E}">
        <p14:creationId xmlns:p14="http://schemas.microsoft.com/office/powerpoint/2010/main" val="2155524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93F41D-02AB-4863-A77F-8B9D30644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4161719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Pattern </a:t>
            </a:r>
            <a:r>
              <a:rPr lang="en-US" sz="6000" dirty="0" err="1"/>
              <a:t>utilizzati</a:t>
            </a:r>
            <a:endParaRPr lang="en-US" sz="6000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147C7031-1E3A-4EF7-A823-89F74BA6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E6EB8"/>
          </a:solidFill>
          <a:ln w="38100" cap="rnd">
            <a:solidFill>
              <a:srgbClr val="EE6EB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22AC09A-AD9A-4F4C-BB35-439026F0C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3745111"/>
            <a:ext cx="3758184" cy="183211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CC4F416-C76A-41A7-9D93-056B1842F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08" y="3919948"/>
            <a:ext cx="3758184" cy="14824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B08B796-67B8-474C-95C3-7CF8EFC0B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3923624"/>
            <a:ext cx="3758184" cy="147508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E049889-7521-46EC-8567-2E9D57CC0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1640506"/>
            <a:ext cx="10714919" cy="29737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23C1A37-7002-4ED7-A10E-CD402474C81B}"/>
              </a:ext>
            </a:extLst>
          </p:cNvPr>
          <p:cNvSpPr txBox="1"/>
          <p:nvPr/>
        </p:nvSpPr>
        <p:spPr>
          <a:xfrm>
            <a:off x="1087997" y="3059666"/>
            <a:ext cx="1452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Pattern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551C413-44B9-4002-9F70-C85D765B140E}"/>
              </a:ext>
            </a:extLst>
          </p:cNvPr>
          <p:cNvSpPr txBox="1"/>
          <p:nvPr/>
        </p:nvSpPr>
        <p:spPr>
          <a:xfrm>
            <a:off x="5081789" y="3059668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Factory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  <a:endParaRPr lang="it-IT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01A84F-AB99-4BAF-B621-E9E7599FB214}"/>
              </a:ext>
            </a:extLst>
          </p:cNvPr>
          <p:cNvSpPr txBox="1"/>
          <p:nvPr/>
        </p:nvSpPr>
        <p:spPr>
          <a:xfrm>
            <a:off x="8763000" y="3059667"/>
            <a:ext cx="1385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Singleton Pattern</a:t>
            </a:r>
          </a:p>
        </p:txBody>
      </p:sp>
    </p:spTree>
    <p:extLst>
      <p:ext uri="{BB962C8B-B14F-4D97-AF65-F5344CB8AC3E}">
        <p14:creationId xmlns:p14="http://schemas.microsoft.com/office/powerpoint/2010/main" val="1394902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1B3435-6298-4C13-A58E-B2067E89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Descrizione di utilizzo pattern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3B4287-8485-4E86-BBDE-EBF258861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3737991"/>
          </a:xfrm>
        </p:spPr>
        <p:txBody>
          <a:bodyPr/>
          <a:lstStyle/>
          <a:p>
            <a:r>
              <a:rPr lang="it-IT" dirty="0"/>
              <a:t>Il </a:t>
            </a:r>
            <a:r>
              <a:rPr lang="it-IT" b="1" dirty="0"/>
              <a:t>pattern </a:t>
            </a:r>
            <a:r>
              <a:rPr lang="it-IT" b="1" dirty="0" err="1"/>
              <a:t>Command+Factory</a:t>
            </a:r>
            <a:r>
              <a:rPr lang="it-IT" b="1" dirty="0"/>
              <a:t> </a:t>
            </a:r>
            <a:r>
              <a:rPr lang="it-IT" dirty="0"/>
              <a:t>è stato utilizzato per ridurre la complessità della gestione dell'esecuzione delle operazioni, evitando un utilizzo eccessivo dei case </a:t>
            </a:r>
            <a:r>
              <a:rPr lang="it-IT" dirty="0" err="1"/>
              <a:t>statements</a:t>
            </a:r>
            <a:r>
              <a:rPr lang="it-IT" dirty="0"/>
              <a:t>; è stato anche utilizzato per la realizzazione della possibilità di fare </a:t>
            </a:r>
            <a:r>
              <a:rPr lang="it-IT" dirty="0" err="1"/>
              <a:t>undo</a:t>
            </a:r>
            <a:r>
              <a:rPr lang="it-IT" dirty="0"/>
              <a:t> delle operazioni</a:t>
            </a:r>
          </a:p>
          <a:p>
            <a:r>
              <a:rPr lang="it-IT" dirty="0"/>
              <a:t>Il </a:t>
            </a:r>
            <a:r>
              <a:rPr lang="it-IT" b="1" dirty="0"/>
              <a:t>pattern Singleton </a:t>
            </a:r>
            <a:r>
              <a:rPr lang="it-IT" dirty="0"/>
              <a:t>perché è necessario avere un’unica struttura dati per la conservazione dei valori: </a:t>
            </a:r>
          </a:p>
          <a:p>
            <a:pPr lvl="1"/>
            <a:r>
              <a:rPr lang="it-IT" dirty="0"/>
              <a:t>Uno stack per gli operandi</a:t>
            </a:r>
          </a:p>
          <a:p>
            <a:pPr lvl="1"/>
            <a:r>
              <a:rPr lang="it-IT" dirty="0"/>
              <a:t>Una mappa per le variabili</a:t>
            </a:r>
          </a:p>
          <a:p>
            <a:pPr lvl="1"/>
            <a:r>
              <a:rPr lang="it-IT" dirty="0"/>
              <a:t>Tre code per l’</a:t>
            </a:r>
            <a:r>
              <a:rPr lang="it-IT" dirty="0" err="1"/>
              <a:t>undo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una per le variabili, una per gli operandi e una per i </a:t>
            </a:r>
            <a:r>
              <a:rPr lang="it-IT" dirty="0" err="1">
                <a:sym typeface="Wingdings" panose="05000000000000000000" pitchFamily="2" charset="2"/>
              </a:rPr>
              <a:t>command</a:t>
            </a:r>
            <a:endParaRPr lang="it-IT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3119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FE2381-2EA1-42F4-834D-225E04ED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Sprint backlog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6C1C71C-A708-4CB0-8A4E-ABF31BF7E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3691" y="2006895"/>
            <a:ext cx="2460109" cy="1936456"/>
          </a:xfrm>
        </p:spPr>
        <p:txBody>
          <a:bodyPr>
            <a:normAutofit lnSpcReduction="10000"/>
          </a:bodyPr>
          <a:lstStyle/>
          <a:p>
            <a:r>
              <a:rPr lang="it-IT" dirty="0"/>
              <a:t>Gli story points rimasti possono essere realizzati in un’eventuale prossima sprint</a:t>
            </a:r>
          </a:p>
        </p:txBody>
      </p:sp>
      <p:pic>
        <p:nvPicPr>
          <p:cNvPr id="5" name="Immagine 4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5CEC2977-EB38-42AA-B78F-7738A4EB2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1647"/>
            <a:ext cx="7877175" cy="48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7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7503A44-7C0B-4048-B909-305B4CB0F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1E6B486-C26F-4FB3-BA6A-1CF3AEC12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17" y="-76200"/>
            <a:ext cx="5416733" cy="12664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Project Burndown chart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AA7EFBF-0E9E-4061-9A84-A5E399DD2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571" y="1192398"/>
            <a:ext cx="5142858" cy="252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CEEE64E-D8F0-43FB-8083-75A43CFAE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13" y="3905251"/>
            <a:ext cx="4990098" cy="2520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DBD4A3F-1BC4-4639-AE45-58FACD85A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991" y="3905251"/>
            <a:ext cx="4990098" cy="2457621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ED59FFE-C383-4E92-87F2-74C63FBBD518}"/>
              </a:ext>
            </a:extLst>
          </p:cNvPr>
          <p:cNvSpPr txBox="1"/>
          <p:nvPr/>
        </p:nvSpPr>
        <p:spPr>
          <a:xfrm>
            <a:off x="6695414" y="775546"/>
            <a:ext cx="1972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sprint – 30 story points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6532EE5-7AD2-444B-B752-380CBA852AEF}"/>
              </a:ext>
            </a:extLst>
          </p:cNvPr>
          <p:cNvSpPr txBox="1"/>
          <p:nvPr/>
        </p:nvSpPr>
        <p:spPr>
          <a:xfrm>
            <a:off x="309911" y="3443586"/>
            <a:ext cx="201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 sprint – 26 story points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1DACE07-ACEF-4D68-90D5-70965A285B07}"/>
              </a:ext>
            </a:extLst>
          </p:cNvPr>
          <p:cNvSpPr txBox="1"/>
          <p:nvPr/>
        </p:nvSpPr>
        <p:spPr>
          <a:xfrm>
            <a:off x="9844350" y="3481565"/>
            <a:ext cx="2037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 sprint – 27 story points</a:t>
            </a:r>
          </a:p>
        </p:txBody>
      </p:sp>
    </p:spTree>
    <p:extLst>
      <p:ext uri="{BB962C8B-B14F-4D97-AF65-F5344CB8AC3E}">
        <p14:creationId xmlns:p14="http://schemas.microsoft.com/office/powerpoint/2010/main" val="2986551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6B486-C26F-4FB3-BA6A-1CF3AEC1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Project </a:t>
            </a:r>
            <a:r>
              <a:rPr lang="it-IT" dirty="0" err="1"/>
              <a:t>Burndown</a:t>
            </a:r>
            <a:r>
              <a:rPr lang="it-IT" dirty="0"/>
              <a:t> chart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2C59EDE-D834-4631-B5EA-AC18129E0126}"/>
              </a:ext>
            </a:extLst>
          </p:cNvPr>
          <p:cNvSpPr txBox="1"/>
          <p:nvPr/>
        </p:nvSpPr>
        <p:spPr>
          <a:xfrm>
            <a:off x="8408763" y="2452798"/>
            <a:ext cx="3259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Totale story points: 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 points portati a compimento: 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 points rimasti: 0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67DE8F-027C-4119-89C4-2620E64CA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2201"/>
            <a:ext cx="7377945" cy="431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5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F4D8E0-BA02-42C2-B695-AACD35CB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review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1BC05A62-5DFC-4F70-B54A-19C56AF52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59725"/>
              </p:ext>
            </p:extLst>
          </p:nvPr>
        </p:nvGraphicFramePr>
        <p:xfrm>
          <a:off x="838200" y="2021808"/>
          <a:ext cx="4733924" cy="42658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1469">
                  <a:extLst>
                    <a:ext uri="{9D8B030D-6E8A-4147-A177-3AD203B41FA5}">
                      <a16:colId xmlns:a16="http://schemas.microsoft.com/office/drawing/2014/main" val="3130720877"/>
                    </a:ext>
                  </a:extLst>
                </a:gridCol>
                <a:gridCol w="1812231">
                  <a:extLst>
                    <a:ext uri="{9D8B030D-6E8A-4147-A177-3AD203B41FA5}">
                      <a16:colId xmlns:a16="http://schemas.microsoft.com/office/drawing/2014/main" val="53617724"/>
                    </a:ext>
                  </a:extLst>
                </a:gridCol>
                <a:gridCol w="1300224">
                  <a:extLst>
                    <a:ext uri="{9D8B030D-6E8A-4147-A177-3AD203B41FA5}">
                      <a16:colId xmlns:a16="http://schemas.microsoft.com/office/drawing/2014/main" val="4004687875"/>
                    </a:ext>
                  </a:extLst>
                </a:gridCol>
              </a:tblGrid>
              <a:tr h="686169">
                <a:tc>
                  <a:txBody>
                    <a:bodyPr/>
                    <a:lstStyle/>
                    <a:p>
                      <a:r>
                        <a:rPr lang="it-IT" sz="2400" dirty="0"/>
                        <a:t>Story Points </a:t>
                      </a:r>
                      <a:r>
                        <a:rPr lang="it-IT" sz="2400" dirty="0" err="1"/>
                        <a:t>planned</a:t>
                      </a:r>
                      <a:endParaRPr lang="it-IT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Story Points </a:t>
                      </a:r>
                      <a:r>
                        <a:rPr lang="it-IT" sz="2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completed</a:t>
                      </a:r>
                      <a:endParaRPr lang="it-IT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Project </a:t>
                      </a:r>
                      <a:r>
                        <a:rPr lang="it-IT" sz="2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Velocity</a:t>
                      </a:r>
                      <a:endParaRPr lang="it-IT" sz="2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613609"/>
                  </a:ext>
                </a:extLst>
              </a:tr>
              <a:tr h="344291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it-IT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User Story 4-0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4-1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4-2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4-3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4-5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4-7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4-8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5-0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5-1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5-2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ü"/>
                      </a:pPr>
                      <a:r>
                        <a:rPr lang="it-IT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User Story 4-0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4-2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4-3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4-5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4-7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4-8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5-0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5-1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5-2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709655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7E1C5C-E1FC-4001-9833-91F6B66E34E1}"/>
              </a:ext>
            </a:extLst>
          </p:cNvPr>
          <p:cNvSpPr txBox="1"/>
          <p:nvPr/>
        </p:nvSpPr>
        <p:spPr>
          <a:xfrm>
            <a:off x="6181726" y="2045620"/>
            <a:ext cx="53076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dirty="0"/>
              <a:t>Problemi rilevati durante l'implementazione/esame del rilascio</a:t>
            </a:r>
            <a:r>
              <a:rPr lang="en-US" sz="2800" b="1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Git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Command + Factory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Discovered issues with the Product Backlog: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Visualization of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 Visualization of custom operations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Undo function </a:t>
            </a:r>
          </a:p>
        </p:txBody>
      </p:sp>
    </p:spTree>
    <p:extLst>
      <p:ext uri="{BB962C8B-B14F-4D97-AF65-F5344CB8AC3E}">
        <p14:creationId xmlns:p14="http://schemas.microsoft.com/office/powerpoint/2010/main" val="345884938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292441"/>
      </a:dk2>
      <a:lt2>
        <a:srgbClr val="E2E8E5"/>
      </a:lt2>
      <a:accent1>
        <a:srgbClr val="EE6EB8"/>
      </a:accent1>
      <a:accent2>
        <a:srgbClr val="EB4EEA"/>
      </a:accent2>
      <a:accent3>
        <a:srgbClr val="B96EEE"/>
      </a:accent3>
      <a:accent4>
        <a:srgbClr val="694EEB"/>
      </a:accent4>
      <a:accent5>
        <a:srgbClr val="6E8EEE"/>
      </a:accent5>
      <a:accent6>
        <a:srgbClr val="38ADE8"/>
      </a:accent6>
      <a:hlink>
        <a:srgbClr val="558D6D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801EC2DBAD61E499DC6639A15CA2857" ma:contentTypeVersion="9" ma:contentTypeDescription="Creare un nuovo documento." ma:contentTypeScope="" ma:versionID="1cab74b93c056de11cb888023d26417a">
  <xsd:schema xmlns:xsd="http://www.w3.org/2001/XMLSchema" xmlns:xs="http://www.w3.org/2001/XMLSchema" xmlns:p="http://schemas.microsoft.com/office/2006/metadata/properties" xmlns:ns2="39c9f82a-f897-480e-8ad9-3de59ca2f162" xmlns:ns3="29227b28-5473-4434-901b-56ed82baee3b" targetNamespace="http://schemas.microsoft.com/office/2006/metadata/properties" ma:root="true" ma:fieldsID="3fcf0178a034c47ec126a332d38a99f2" ns2:_="" ns3:_="">
    <xsd:import namespace="39c9f82a-f897-480e-8ad9-3de59ca2f162"/>
    <xsd:import namespace="29227b28-5473-4434-901b-56ed82baee3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c9f82a-f897-480e-8ad9-3de59ca2f16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227b28-5473-4434-901b-56ed82baee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8BE7E6-27C8-44D0-B5D7-7590A39D83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c9f82a-f897-480e-8ad9-3de59ca2f162"/>
    <ds:schemaRef ds:uri="29227b28-5473-4434-901b-56ed82baee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A288AA1-C4F2-43EA-9993-6733F3BD58BF}">
  <ds:schemaRefs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c1651439-6e46-4f78-9acb-4a905f92618b"/>
    <ds:schemaRef ds:uri="25379ffa-1be3-456e-9b5c-56d073d73bb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C6F3B5D-C269-4066-A39B-9C9963EB4F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1174</TotalTime>
  <Words>392</Words>
  <Application>Microsoft Office PowerPoint</Application>
  <PresentationFormat>Widescreen</PresentationFormat>
  <Paragraphs>70</Paragraphs>
  <Slides>10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The Hand Bold</vt:lpstr>
      <vt:lpstr>The Serif Hand Black</vt:lpstr>
      <vt:lpstr>Wingdings</vt:lpstr>
      <vt:lpstr>SketchyVTI</vt:lpstr>
      <vt:lpstr>Software engineering </vt:lpstr>
      <vt:lpstr>3rd Sprint Release</vt:lpstr>
      <vt:lpstr>Completamento progetto</vt:lpstr>
      <vt:lpstr>Pattern utilizzati</vt:lpstr>
      <vt:lpstr>Descrizione di utilizzo pattern</vt:lpstr>
      <vt:lpstr>Sprint backlog</vt:lpstr>
      <vt:lpstr>Project Burndown chart</vt:lpstr>
      <vt:lpstr>Project Burndown chart</vt:lpstr>
      <vt:lpstr>review</vt:lpstr>
      <vt:lpstr>retrospective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</dc:title>
  <dc:creator>ALBERTO PROVENZA</dc:creator>
  <cp:lastModifiedBy>Paola Passaro</cp:lastModifiedBy>
  <cp:revision>105</cp:revision>
  <dcterms:created xsi:type="dcterms:W3CDTF">2021-11-20T11:23:44Z</dcterms:created>
  <dcterms:modified xsi:type="dcterms:W3CDTF">2021-12-13T11:29:15Z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0x0101007801EC2DBAD61E499DC6639A15CA2857</vt:lpwstr>
  </property>
</Properties>
</file>